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58" r:id="rId4"/>
    <p:sldId id="259" r:id="rId5"/>
    <p:sldId id="346" r:id="rId6"/>
    <p:sldId id="260" r:id="rId7"/>
    <p:sldId id="348" r:id="rId8"/>
    <p:sldId id="351" r:id="rId9"/>
    <p:sldId id="309" r:id="rId10"/>
    <p:sldId id="263" r:id="rId11"/>
    <p:sldId id="319" r:id="rId12"/>
    <p:sldId id="349" r:id="rId13"/>
    <p:sldId id="350" r:id="rId14"/>
    <p:sldId id="353" r:id="rId15"/>
    <p:sldId id="372" r:id="rId16"/>
    <p:sldId id="380" r:id="rId17"/>
    <p:sldId id="376" r:id="rId18"/>
    <p:sldId id="381" r:id="rId19"/>
    <p:sldId id="360" r:id="rId20"/>
    <p:sldId id="363" r:id="rId21"/>
    <p:sldId id="374" r:id="rId22"/>
    <p:sldId id="361" r:id="rId23"/>
    <p:sldId id="369" r:id="rId24"/>
    <p:sldId id="382" r:id="rId25"/>
    <p:sldId id="379" r:id="rId26"/>
    <p:sldId id="345" r:id="rId27"/>
    <p:sldId id="367" r:id="rId28"/>
    <p:sldId id="300" r:id="rId29"/>
    <p:sldId id="301" r:id="rId30"/>
    <p:sldId id="375" r:id="rId31"/>
    <p:sldId id="302" r:id="rId32"/>
  </p:sldIdLst>
  <p:sldSz cx="5327650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1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0" autoAdjust="0"/>
    <p:restoredTop sz="94660"/>
  </p:normalViewPr>
  <p:slideViewPr>
    <p:cSldViewPr snapToGrid="0">
      <p:cViewPr>
        <p:scale>
          <a:sx n="110" d="100"/>
          <a:sy n="110" d="100"/>
        </p:scale>
        <p:origin x="-3270" y="108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7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8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1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8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6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A887-5191-4B2D-960E-179F8E9179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681"/>
            <a:ext cx="5327650" cy="50843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317097E-AD83-4B98-A887-9447B3F2E1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6" b="71338"/>
          <a:stretch/>
        </p:blipFill>
        <p:spPr>
          <a:xfrm>
            <a:off x="109538" y="92423"/>
            <a:ext cx="5083599" cy="9233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3E79FCB-1BD6-4441-B75C-23107FDEE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151369"/>
            <a:ext cx="607725" cy="565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CB46B9-D5D5-4648-B92D-2EAEF7DF08B3}"/>
              </a:ext>
            </a:extLst>
          </p:cNvPr>
          <p:cNvSpPr txBox="1"/>
          <p:nvPr/>
        </p:nvSpPr>
        <p:spPr>
          <a:xfrm>
            <a:off x="966886" y="1774733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ПОДРОБНАЯ ИНСТРУКЦИЯ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429AA9-6A23-4356-B9C1-A970F5218269}"/>
              </a:ext>
            </a:extLst>
          </p:cNvPr>
          <p:cNvSpPr txBox="1"/>
          <p:nvPr/>
        </p:nvSpPr>
        <p:spPr>
          <a:xfrm>
            <a:off x="295276" y="2201858"/>
            <a:ext cx="5032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 ЭКСПЛУАТАЦИИ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ЛАРЬ)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МОДЕЛИ: </a:t>
            </a:r>
          </a:p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MFL200W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MFL200GR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MFL200X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Х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3495675" y="7030890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F6E264-085A-45D7-8C32-2ECE48D7A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6586548"/>
            <a:ext cx="486983" cy="488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2985" y="7160774"/>
            <a:ext cx="5389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ver.0</a:t>
            </a:r>
            <a:r>
              <a:rPr lang="ru-RU" sz="105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63" b="96795" l="2305" r="98127">
                        <a14:backgroundMark x1="59942" y1="90545" x2="59942" y2="90545"/>
                        <a14:backgroundMark x1="85447" y1="85897" x2="85447" y2="85897"/>
                        <a14:backgroundMark x1="90202" y1="85897" x2="90202" y2="85897"/>
                        <a14:backgroundMark x1="82997" y1="87500" x2="82997" y2="87500"/>
                        <a14:backgroundMark x1="21758" y1="95353" x2="21758" y2="95353"/>
                        <a14:backgroundMark x1="24640" y1="95192" x2="24640" y2="95192"/>
                        <a14:backgroundMark x1="19308" y1="94872" x2="19308" y2="94872"/>
                        <a14:backgroundMark x1="30115" y1="94071" x2="30115" y2="94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8863" y="3516923"/>
            <a:ext cx="3305199" cy="26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CA34B3-77FC-4B63-A596-4245042D114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-9-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825261CB-A5A7-4350-97AC-579F5C980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038371"/>
              </p:ext>
            </p:extLst>
          </p:nvPr>
        </p:nvGraphicFramePr>
        <p:xfrm>
          <a:off x="158590" y="1224619"/>
          <a:ext cx="4989842" cy="267449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708435">
                  <a:extLst>
                    <a:ext uri="{9D8B030D-6E8A-4147-A177-3AD203B41FA5}">
                      <a16:colId xmlns:a16="http://schemas.microsoft.com/office/drawing/2014/main" xmlns="" val="760876077"/>
                    </a:ext>
                  </a:extLst>
                </a:gridCol>
                <a:gridCol w="2281407">
                  <a:extLst>
                    <a:ext uri="{9D8B030D-6E8A-4147-A177-3AD203B41FA5}">
                      <a16:colId xmlns:a16="http://schemas.microsoft.com/office/drawing/2014/main" xmlns="" val="1865896053"/>
                    </a:ext>
                  </a:extLst>
                </a:gridCol>
              </a:tblGrid>
              <a:tr h="299914">
                <a:tc>
                  <a:txBody>
                    <a:bodyPr/>
                    <a:lstStyle/>
                    <a:p>
                      <a:pPr marL="10033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ХАРАКТЕРИСТИКИ</a:t>
                      </a:r>
                    </a:p>
                  </a:txBody>
                  <a:tcPr marL="4540" marR="454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30200" marR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MFL200W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MFL200GR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r>
                        <a:rPr lang="en-US" sz="11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MFL20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</a:t>
                      </a:r>
                      <a:endParaRPr lang="en-US" sz="1100" b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579190486"/>
                  </a:ext>
                </a:extLst>
              </a:tr>
              <a:tr h="80385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НАПРЯЖЕНИЕ</a:t>
                      </a:r>
                      <a:endParaRPr lang="ru-RU" sz="11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220-2</a:t>
                      </a:r>
                      <a:r>
                        <a:rPr lang="en-US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В</a:t>
                      </a:r>
                      <a:r>
                        <a:rPr lang="en-US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 Гц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Arial Narrow" panose="020B060602020203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56547414"/>
                  </a:ext>
                </a:extLst>
              </a:tr>
              <a:tr h="170422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УПРАВЛЕНИЕ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302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Механическое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8939458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МАТЕРИАЛ ИСПОЛНЕНИЯ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Металл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МОРОЗИЛЬНОЙ КАМЕРЫ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Однокамерный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РАСПОЛОЖЕНИЕ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Отдельностоящий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63926335"/>
                  </a:ext>
                </a:extLst>
              </a:tr>
              <a:tr h="170472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ОБЪЁМ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МОРОЗИЛЬНОЙ КАМЕРЫ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197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л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48981721"/>
                  </a:ext>
                </a:extLst>
              </a:tr>
              <a:tr h="170472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КОМПРЕССОРА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Стандарт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ХЛАДАГЕНТ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R600a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/ 66 грамм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642044365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ОХЛАЖДЕНИЯ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Defrost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»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199792310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ПОДСВЕТКА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МОРОЗИЛЬНОЙ КАМЕРЫ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Нет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132243401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ВНЕШНИНЕ РАЗМЕРЫ    (ШхГхВ) 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980x560x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82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мм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715593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РАЗМЕРЫ В УПАКОВКЕ   (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ШхГхВ</a:t>
                      </a: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 	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1010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582х885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мм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313318139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ВЕС НЕТТО 	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36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кг 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01838127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ВЕС БРУТТО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41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кг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43044821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8C99F5BB-4173-4956-94C8-AC8FB57FC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95845"/>
              </p:ext>
            </p:extLst>
          </p:nvPr>
        </p:nvGraphicFramePr>
        <p:xfrm>
          <a:off x="139821" y="4875003"/>
          <a:ext cx="4989842" cy="104330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575256">
                  <a:extLst>
                    <a:ext uri="{9D8B030D-6E8A-4147-A177-3AD203B41FA5}">
                      <a16:colId xmlns:a16="http://schemas.microsoft.com/office/drawing/2014/main" xmlns="" val="760876077"/>
                    </a:ext>
                  </a:extLst>
                </a:gridCol>
                <a:gridCol w="1414586">
                  <a:extLst>
                    <a:ext uri="{9D8B030D-6E8A-4147-A177-3AD203B41FA5}">
                      <a16:colId xmlns:a16="http://schemas.microsoft.com/office/drawing/2014/main" xmlns="" val="1865896053"/>
                    </a:ext>
                  </a:extLst>
                </a:gridCol>
              </a:tblGrid>
              <a:tr h="170226">
                <a:tc>
                  <a:txBody>
                    <a:bodyPr/>
                    <a:lstStyle/>
                    <a:p>
                      <a:pPr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ДОПОЛНИТЕЛЬНЫЕ ХАРАКТЕРИСТИКИ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ЗНАЧЕНИЕ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6547414"/>
                  </a:ext>
                </a:extLst>
              </a:tr>
              <a:tr h="170226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ДИСПЛЕЙ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нет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02272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РЕГУЛИРУЕМЫЕ НОЖКИ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8939458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ПЕРЕНАВЕШИВАНИЕ ДВЕРЕЙ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нет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08709382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КОЛИЧЕСТВО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КОРЗИН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МОРОЗИЛЬНОЙ 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КАМЕРЕ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шт.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6477229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ФОРМОЧКА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ДЛЯ ЛЬДА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шт.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259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1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4C7DF-B9BA-49E4-AAC0-24C953E1E13A}"/>
              </a:ext>
            </a:extLst>
          </p:cNvPr>
          <p:cNvSpPr txBox="1"/>
          <p:nvPr/>
        </p:nvSpPr>
        <p:spPr>
          <a:xfrm>
            <a:off x="118921" y="7205239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434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ДАННЫЕ ПО ЭНЕРГОПОТРЕБЛЕНИЮ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C99F5BB-4173-4956-94C8-AC8FB57FC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319457"/>
              </p:ext>
            </p:extLst>
          </p:nvPr>
        </p:nvGraphicFramePr>
        <p:xfrm>
          <a:off x="200025" y="1422561"/>
          <a:ext cx="4908738" cy="203233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943469">
                  <a:extLst>
                    <a:ext uri="{9D8B030D-6E8A-4147-A177-3AD203B41FA5}">
                      <a16:colId xmlns:a16="http://schemas.microsoft.com/office/drawing/2014/main" xmlns="" val="760876077"/>
                    </a:ext>
                  </a:extLst>
                </a:gridCol>
                <a:gridCol w="1965269">
                  <a:extLst>
                    <a:ext uri="{9D8B030D-6E8A-4147-A177-3AD203B41FA5}">
                      <a16:colId xmlns:a16="http://schemas.microsoft.com/office/drawing/2014/main" xmlns="" val="1865896053"/>
                    </a:ext>
                  </a:extLst>
                </a:gridCol>
              </a:tblGrid>
              <a:tr h="296838">
                <a:tc>
                  <a:txBody>
                    <a:bodyPr/>
                    <a:lstStyle/>
                    <a:p>
                      <a:pPr marL="10033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ХАРАКТЕРИСТИКИ</a:t>
                      </a:r>
                    </a:p>
                  </a:txBody>
                  <a:tcPr marL="4540" marR="454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ЗНАЧЕНИЕ</a:t>
                      </a: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79190486"/>
                  </a:ext>
                </a:extLst>
              </a:tr>
              <a:tr h="290376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НАИМЕНОВАНИЕ МОДЕЛИ</a:t>
                      </a:r>
                      <a:endParaRPr lang="ru-RU" sz="11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MFL20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W; MFL20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 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MFL200X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endParaRPr lang="ru-RU" sz="1100" b="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6547414"/>
                  </a:ext>
                </a:extLst>
              </a:tr>
              <a:tr h="170226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ХОЛОДОПРОИЗВОДИТЕЛЬНОСТЬ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12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кг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/ 24 ч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002272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КЛАСС ЭНЕРГОЭФФЕКТИВНОСТИ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А+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8939458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КЛИМАТИЧЕСКИЙ КЛАСС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SN,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ST, T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08709382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УРОВЕНЬ ШУМА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 дБ</a:t>
                      </a: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КЛАСС ЗАЩИТЫ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55401603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ОБЩАЯ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ВХОДНАЯ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МОЩНОСТЬ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110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Вт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6477229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НОМИНАЛЬНАЯ СИЛА ТОКА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259234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ПОТРЕБЛЯЕМАЯ МОЩНОСТЬ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0,6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кВт / 24 ч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7034628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CA34B3-77FC-4B63-A596-4245042D1142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-10-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39154A2-14BA-4D3B-A41D-8199036DA291}"/>
              </a:ext>
            </a:extLst>
          </p:cNvPr>
          <p:cNvSpPr/>
          <p:nvPr/>
        </p:nvSpPr>
        <p:spPr>
          <a:xfrm>
            <a:off x="118921" y="4443502"/>
            <a:ext cx="408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ЭКОЛОГИЧЕСКОЕ ПРЕДУПРЕЖДЕНИЕ</a:t>
            </a:r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установки изделия, пожалуйста, выбрасывайте упаковочный материал, принимая во внимание условия безопасности и охраны окружающей среды. Для повторного использования выброшенного упаковочного материала, выбрасывайте его в специально предусмотренные мусороприемники, в зависимости от особенностей мусора (фольга, картон, пенопласт). Прежде чем выбросить в мусор какой-либо электрическое изделие, отрежьте его кабель, чтобы предотвратить использование этого изделия другими.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97F2218-A544-4B9A-B406-E2545D93B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2" y="4537375"/>
            <a:ext cx="738093" cy="7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9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К ЭЛЕКТРОСЕТИ</a:t>
            </a:r>
            <a:endParaRPr lang="ru-RU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-11-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87" y="842481"/>
            <a:ext cx="5147133" cy="63709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выждать паузу примерно в 4 часа перед подключением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электросеть,  это  необходимо  для возврата хладагента в компрессор.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  подключением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  сети электропитания убедитесь в том, что параметры электросети соответствуют параметрам, указанным на технической этикетке, прикрепленной либо к задней стенке, либо внутри прибора слева или справа.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должна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быть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подключена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только к однофазной  сети  переменного  тока  220  ~  240В/50Гц. Используйте розетку с заземлением. При отсутствии такой розетки ее должен установить компетентный электрик.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Мы не несем ответственности за какой либо ущерб,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причиненный в результате использования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камеры без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заземления!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 у  Вас бывают  скачки напряжения, то рекомендуется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использовать стабилизатор напряжения с автоматической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регулировкой напряжения.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Питание в розетке должно соответствовать показателям прибора.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подключение к  отдельной розетке, к которой не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будут подключаться другие электрические приборы.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удлинитель.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вилка и шнур питания не повреждены. В противном случае это может привести к короткому замыканию, поражению электрическим током или перегреву и даже вызвать пожар.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отключении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сети электропитания последующее подключение к сети следует производить не ранее,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чем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через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минут. Несоблюдение этого правила может привести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отказу компрессора.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отключении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сетевой розетки всегда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придерживайте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вилку.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69" y="3379334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99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 ПО УСТАНОВКЕ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-12-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87" y="1055555"/>
            <a:ext cx="5147133" cy="50783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Поместите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такое место, которое исключает попадание прямых солнечных лучей.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Устанавливайте Вашу 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 сухом месте  подальше  от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источников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большой влажности.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целях повышения эффективности системы охлаждения необходимо обеспечивать хорошую вентиляцию вокруг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отвода тепла. По этой причине, вокруг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должно быть достаточно свободного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пространства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 случае  установки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 углу,  между боковой стенкой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 стороны дверных петель и стеной должно оставаться расстояние, не менее чем на 145° для свободного открывания двери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Убедитесь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что пол плоский и твердый.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 ковровое  покрытие может стать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причиной его перегрева. Чтобы избежать этого, необходимо на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ковровое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покрытие положить резиновый коврик или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деревянную подставку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тем самым обеспечив зазор в 2,5 см.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ставьте ничего на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сверху.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Регулируемые передние опоры необходимо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установить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соответствующей высоте, чтобы обеспечить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устойчивость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правильную работу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Данная модель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предназначена для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встраивания в нишу, шкафы или кухонную мебель.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98" y="5599633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6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-13-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54" y="1425764"/>
            <a:ext cx="5020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Место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которое вы выбираете для установки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должно быть хорошо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проветриваемым.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устанавливайте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рядом с источником тепла, таким как плита, батареи отопления и т.д.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так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как это приведет к длительной работе компрессора. Если установлено рядом с источником тепла или холодильником, соблюдайте следующие минимальные боковые зазоры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От плиты: 100 мм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От радиаторов: 300 мм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От холодильников: 100 мм</a:t>
            </a: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Избегайте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попадания прямых солнечных лучей. Не размещайте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 влажном месте, чтобы предотвратить ржавчину и утечку электричества из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Убедитесь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что вокруг прибора достаточно места для свободной циркуляции воздуха. В идеале, вокруг морозильной камеры должно быть оставлено пространство не менее 10 см, и убедитесь, что вы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оставили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зазоры, как показано на рисунке.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339" y="836711"/>
            <a:ext cx="5096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РИСУНОК-СХЕМА РЕКОМЕНДУЕМОГО РАЗМЕЩЕНИЯ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41" y="502675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7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59779"/>
              </p:ext>
            </p:extLst>
          </p:nvPr>
        </p:nvGraphicFramePr>
        <p:xfrm>
          <a:off x="780020" y="4257098"/>
          <a:ext cx="4020579" cy="194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9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КЛИМАТИЧЕСКИЙ КЛАСС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ТЕМПЕРАТУРА ОКРУЖАЮЩЕЙ СРЕДЫ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SN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+10°C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+32°С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+32°С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+38°С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+43°С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3077" y="1205831"/>
            <a:ext cx="5011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Данная морозильная камера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выполняет свои функции при условии 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соблюдения требования климатического класса. Соответствие климатического класса температурным условиям приведены в таблице ниже. </a:t>
            </a:r>
            <a:endParaRPr lang="ru-RU" sz="1200" dirty="0" smtClean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</a:t>
            </a:r>
            <a:r>
              <a:rPr lang="ru-RU" sz="1200" b="1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Внимание!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внутреннюю температуру морозильной 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камеры могут оказывать влияние следующие факторы: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- расположение морозильной камеры;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- температура окружающей среды;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- частота открывания двери.                 </a:t>
            </a:r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Климатический класс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камеры указан в   технических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характеристиках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в данном Руководстве и на  технической этикетке на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камере.</a:t>
            </a:r>
            <a:endParaRPr lang="ru-RU" sz="1200" b="0" u="none" strike="noStrike" dirty="0">
              <a:solidFill>
                <a:srgbClr val="231F2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6" y="2165999"/>
            <a:ext cx="387987" cy="3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0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4338" y="6576299"/>
            <a:ext cx="51733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Примечание: </a:t>
            </a:r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Из-за </a:t>
            </a:r>
            <a:r>
              <a:rPr lang="ru-RU" sz="11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постоянных разработок и технологических инноваций, описание прибора </a:t>
            </a:r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в данном руководстве </a:t>
            </a:r>
            <a:r>
              <a:rPr lang="ru-RU" sz="11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,может </a:t>
            </a:r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не полностью соответствовать </a:t>
            </a:r>
            <a:r>
              <a:rPr lang="ru-RU" sz="11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камере. </a:t>
            </a:r>
            <a:endParaRPr lang="ru-RU" sz="11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3" y="933450"/>
            <a:ext cx="1970423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6835" y="1366322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ручка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56835" y="1699697"/>
            <a:ext cx="598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дверь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56835" y="2280722"/>
            <a:ext cx="1052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етли двери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53366" y="2576642"/>
            <a:ext cx="763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корзина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35217" y="3242747"/>
            <a:ext cx="1534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орозильный ларь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37785" y="3623747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вентиляция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431742" y="3995222"/>
            <a:ext cx="1428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ожки (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олесики)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69" y="4396046"/>
            <a:ext cx="1601239" cy="207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12966" y="4585772"/>
            <a:ext cx="1617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ветовой индикатор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0521" y="5293462"/>
            <a:ext cx="885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термостат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9C44CEF-D4C5-40EB-B8E0-66DA95F6BA98}"/>
              </a:ext>
            </a:extLst>
          </p:cNvPr>
          <p:cNvSpPr/>
          <p:nvPr/>
        </p:nvSpPr>
        <p:spPr>
          <a:xfrm>
            <a:off x="165456" y="483066"/>
            <a:ext cx="5020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ПЕРВОЕ ВКЛЮЧЕНИЕ 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5455" y="982599"/>
            <a:ext cx="508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После подключения морозильной камеры 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сети,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сразу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засветится красный индикатор. Избегайте случайного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выключения,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прикоснувшись к переключателю.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Загорится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зеленый свет, и компрессор начнет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работать.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услышите шум при запуске компрессора. Жидкость и газы, герметизированные внутри холодильной системы, также могут вызывать шум независимо от того, работает компрессор или нет, что вполне нормально.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 собираетесь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положить в морозильную камеру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уже замороженные продукты, откройте крышку морозильной камеры и убедитесь,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температура внутри морозильной камеры достигла заданной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температуры. Затем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положить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замороженные продукты.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загружайте прибор сразу после его включения. Подождите, пока не будет достигнута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заданная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температура хранения. Мы рекомендуем вам проверить температуру с помощью точного термометра.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456" y="4156612"/>
            <a:ext cx="502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Важные заметки: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сбое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питания,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сбой длится менее 20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часов,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открывайте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крышку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камеры, не трогайте и не извлекайте замороженные продукты.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неисправность длится дольше, то следует немедленно проверить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продукты и по возможности переложить в другую морозильную камеру.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 обнаружили,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трудно открыть сразу после того, как вы ее закрыли, не беспокойтесь. Это происходит из-за разницы давлений, которая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выровняется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позволит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нормально открыть крышку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через несколько минут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Помните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каждый раз,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открывая крышку морозильной камеры,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холодный воздух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выходить, 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внутренняя температура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будет подниматься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 Поэтому никогда не оставляйте крышку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долго открытой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убедитесь, что она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закрыта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сразу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только  были помещены продукты.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9C44CEF-D4C5-40EB-B8E0-66DA95F6BA98}"/>
              </a:ext>
            </a:extLst>
          </p:cNvPr>
          <p:cNvSpPr/>
          <p:nvPr/>
        </p:nvSpPr>
        <p:spPr>
          <a:xfrm>
            <a:off x="165456" y="483066"/>
            <a:ext cx="5020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ПЕРВОЕ ВКЛЮЧЕНИЕ 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9C44CEF-D4C5-40EB-B8E0-66DA95F6BA98}"/>
              </a:ext>
            </a:extLst>
          </p:cNvPr>
          <p:cNvSpPr/>
          <p:nvPr/>
        </p:nvSpPr>
        <p:spPr>
          <a:xfrm>
            <a:off x="154339" y="840304"/>
            <a:ext cx="5020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УСТАНОВКА ТЕМПЕРАТУРЫ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C:\Users\User\Desktop\Безымянный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793875"/>
            <a:ext cx="33813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51" y="2200274"/>
            <a:ext cx="1637874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60738" y="1704073"/>
            <a:ext cx="3368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Ручка регулировки термостата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339" y="4011683"/>
            <a:ext cx="50206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Температура морозильной камеры регулируется с помощью ручки, установленной на термостате.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Цифры указанные на термостате «1, 2, 3, 4, 5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обозначают конкретную температуру. Чем меньше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цифра,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 выше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температура: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позиция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«1»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самая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высокая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температура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позиция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«5» - самая низкая температура.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OFF»: точка принудительного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отключения охлаждения.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Интервал температур:  1—5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(от -12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℃ до -30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℃)</a:t>
            </a: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Индикаторы света 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лицевой стороне морозильной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камеры обозначают: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Красный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свет - показывает, что прибор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работает.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еленый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свет - показывает,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работает компрессор.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154339" y="458519"/>
            <a:ext cx="30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339" y="958467"/>
            <a:ext cx="50206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 камера  предназначена  для  длительного хранения продуктов, в  замороженном  состоянии,  таких  как  мясо, овощи, мороженое или для приготовления льда.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Быстрое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замораживание способно обеспечить продолжительное хранение замораживаемых продуктов питания. Мороженные продукты в Вашей морозильной камере можно хранить в течении максимум 4-х месяцев после даты покупки.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          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Никогда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размещайте газированные, шипучие напитки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морозильной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камере на долгое время, так как это может привести к росту давления в емкости, и, как следствие, взрыву самой емкости и повреждению холодильника.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храните  в  морозильной  камере легковоспламеняющиеся  жидкости,  различные эфирные масла, жидкие газы, клей.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храните в морозильнике лекарственные препараты и реактивы, требующие определенной температуры хранения.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60" y="2743566"/>
            <a:ext cx="507723" cy="4377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3268" y="4623097"/>
            <a:ext cx="4351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Никогда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прикасайтесь к внутренней части морозильной камеры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замороженным продуктам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мокрыми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руками, так как это может привести к обморожению.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95" y="4819723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7E6F6B4-3216-40EC-8574-7A7747561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16"/>
          <a:stretch/>
        </p:blipFill>
        <p:spPr>
          <a:xfrm>
            <a:off x="759229" y="820475"/>
            <a:ext cx="4568422" cy="63403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05D84C-82F7-40CD-B20C-021E925B5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7AFEC6-8E6F-4946-B8A6-FACAC0882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2399D8-58A8-4608-B34D-A5254921C6B0}"/>
              </a:ext>
            </a:extLst>
          </p:cNvPr>
          <p:cNvSpPr txBox="1"/>
          <p:nvPr/>
        </p:nvSpPr>
        <p:spPr>
          <a:xfrm>
            <a:off x="220021" y="1302182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БЛАГОДАРИМ ВАС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DC06CB-FA55-4823-860A-DEEB22B6CE75}"/>
              </a:ext>
            </a:extLst>
          </p:cNvPr>
          <p:cNvSpPr txBox="1"/>
          <p:nvPr/>
        </p:nvSpPr>
        <p:spPr>
          <a:xfrm>
            <a:off x="229754" y="1722247"/>
            <a:ext cx="424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 доверие и поздравляем с приобретением нового изделия.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E2D8BF1-B443-4A81-A77C-F39596C09952}"/>
              </a:ext>
            </a:extLst>
          </p:cNvPr>
          <p:cNvSpPr/>
          <p:nvPr/>
        </p:nvSpPr>
        <p:spPr>
          <a:xfrm>
            <a:off x="229755" y="2294454"/>
            <a:ext cx="4240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более удобного и простого использования изделия мы подготовили подробную инструкцию по эксплуатации.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Пожалуйста, внимательно прочитайте данную инструкцию перед установкой или использованием прибора.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Она поможет Вам быстрее познакомиться с новым изделием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47A5167-98D7-4859-8F63-8D24B979469E}"/>
              </a:ext>
            </a:extLst>
          </p:cNvPr>
          <p:cNvSpPr/>
          <p:nvPr/>
        </p:nvSpPr>
        <p:spPr>
          <a:xfrm>
            <a:off x="267855" y="3542839"/>
            <a:ext cx="424064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Данное руководство содержит важную информацию по безопасной установке, использованию Вашего изделия и уходу за ним, а также необходимые предупреждения, которые позволят Вам извлечь максимальную пользу из изделия.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F2B11FE-28BF-47DB-9201-6BE9A72A9397}"/>
              </a:ext>
            </a:extLst>
          </p:cNvPr>
          <p:cNvSpPr/>
          <p:nvPr/>
        </p:nvSpPr>
        <p:spPr>
          <a:xfrm>
            <a:off x="293832" y="4693562"/>
            <a:ext cx="4240645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Храните данное руководство в надежном и удобном месте с тем, чтобы пользоваться им при необходимости.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1DAF8A0-507B-4F09-9D17-53F36BA8040F}"/>
              </a:ext>
            </a:extLst>
          </p:cNvPr>
          <p:cNvSpPr/>
          <p:nvPr/>
        </p:nvSpPr>
        <p:spPr>
          <a:xfrm>
            <a:off x="229755" y="5909519"/>
            <a:ext cx="3353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Инструкцию по эксплуатации Вы также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можете найти на нашем сайте:</a:t>
            </a:r>
          </a:p>
          <a:p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www.maunfeld.ru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339" y="1131989"/>
            <a:ext cx="5096082" cy="59323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Для замораживания свежих продуктов рекомендуется  делить  их  на  небольшие  порции или части, это  позволит  им  быстро  и  полностью  замораживаться,  а  также быстро  порционно  размораживаться.  Каждая  порция  должна быть  использована  за  один  раз</a:t>
            </a:r>
            <a:r>
              <a:rPr lang="ru-RU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Поместите </a:t>
            </a: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свежие продукты для замораживания рядом с боковыми стенками, чтобы обеспечить быстрое </a:t>
            </a:r>
            <a:r>
              <a:rPr lang="ru-RU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замораживание.</a:t>
            </a:r>
            <a:endParaRPr lang="ru-RU" sz="11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указывать даты на продуктах, чтобы отслеживать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время хранения.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Соблюдайте рекомендации по хранению продуктов, указанные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 на упаковке производителем.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Храните  продукты  в  герметичной  (воздухонепроницаемой)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алюминиевой  упаковке  или  полиэтиленовой  пищевой  пленке.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Это уменьшит испарение влаги.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Не позволяйте свежим не замороженным продуктам касаться уже замороженных продуктов, чтобы избежать нагрева (повышение температуры) последних.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Оставляйте место между хранящимися продуктами, так как в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противном  случае  не  будет  поддерживаться  равномерная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циркуляция холодного воздуха, что приведет к нарушению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процесса замораживания.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Купленный замороженный продукт поместите в морозильник как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можно быстрее.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После помещения свежих продуктов в морозильную камеру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обычно для их заморозки бывает достаточно 24 часов.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Не замораживайте повторно ранее размороженные продукты.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Это может вызвать проблемы со здоровьем, такие как пищевое </a:t>
            </a:r>
          </a:p>
          <a:p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    отравление.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При извлечении льда, замороженного в морозильной камере, не притрагивайтесь к нему, так как лед может вызвать обморожение.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Не дотрагивайтесь до замороженных продуктов влажными руками!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50" dirty="0">
                <a:latin typeface="Segoe UI" panose="020B0502040204020203" pitchFamily="34" charset="0"/>
                <a:cs typeface="Segoe UI" panose="020B0502040204020203" pitchFamily="34" charset="0"/>
              </a:rPr>
              <a:t>Не ешьте мороженное или кубики льда сразу же после извлечения их из морозильной камеры</a:t>
            </a:r>
            <a:r>
              <a:rPr lang="ru-RU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14062" y="458972"/>
            <a:ext cx="537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СОВЕТЫ ПО ЗАМОРАЖИВАНИЮ ПРОДУКТОВ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156937" y="835114"/>
            <a:ext cx="2295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</a:t>
            </a:r>
          </a:p>
        </p:txBody>
      </p:sp>
    </p:spTree>
    <p:extLst>
      <p:ext uri="{BB962C8B-B14F-4D97-AF65-F5344CB8AC3E}">
        <p14:creationId xmlns:p14="http://schemas.microsoft.com/office/powerpoint/2010/main" val="2217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4339" y="755458"/>
            <a:ext cx="5096082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выключении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продолжительный срок,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необходимо выполнить следующие действия: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Отключите прибор от сети.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Извлеките все продукты из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Произведите размораживание морозильной 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щательно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протрите или вымойте при необходимости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изнутри.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Зафиксируйте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крышку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полуоткрытом состоянии, чтобы не препятствовать циркуляции воздуха и появления неприятного запаха.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488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ВЫКЛЮЧЕНИЕ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2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СОВЕТЫ ПО ЭНЕРГОСБЕРЕЖЕНИЮ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456" y="1049559"/>
            <a:ext cx="5020666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экономии электроэнергии советуем Вам следовать следующим рекомендациям: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открывайте часто  и не держите двери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камеры подолгу открытыми.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размещайте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вблизи  источников тепла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(прямые солнечные лучи, плиты, радиаторы и т.д.).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устанавливайте температуру ниже (холоднее), чем Вам на самом деле необходимо.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Устанавливайте 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хорошо вентилируемых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помещениях.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Дверное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уплотнение должно быть чистым и гибким. В случае износа прокладок необходимо провести замену.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937" y="1220828"/>
            <a:ext cx="50180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морозильный ларь два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раза в год или когда образуется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иней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размером около 7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мм.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6 часов до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размораживания: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ручку термостата в положение «MAX», чтобы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сильно заморозить продукты для дальнейшего их извлечения из морозильного ларя перед процессом размораживания.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Выключите морозильный ларь установив ручку в положение «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OFF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и выньте вилку из розетки.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Вытащите замороженные продукты. Все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продукты должны быть обернуты в несколько слоев газеты и храниться в прохладном месте (например, в холодильнике или кладовой) на время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размораживания.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Вытащите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корзину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морозильного ларя.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Оставьте крышку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ларя открытой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Поместите во внутрь контейнер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 теплой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водой, чтобы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ускорить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процесс размораживание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Извлеките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сливной шланг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 морозильного ларя и положите в емкость для воды.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размораживание закончится,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вылейте размороженную воду,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которая собирается на дне морозильной камеры, как показано на рисунке ниже, и тщательно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высушите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внутреннюю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часть морозильного ларя.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Включите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Fast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Freeze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(Быстрая заморозка) 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оставьте его включенным примерно на три часа.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5978734"/>
            <a:ext cx="4727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Внимание:</a:t>
            </a:r>
            <a:r>
              <a:rPr lang="ru-RU" sz="1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Никогда 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фены, электрические нагреватели или другие подобные электрические приборы для размораживания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ЧИСТКА И УХОД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156937" y="835114"/>
            <a:ext cx="4213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РАЗМОРАЖИВАНИЕ МОРОЗИЛЬНОЙ КАМЕРЫ 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901" y="2570152"/>
            <a:ext cx="50206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Сливное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отверстие спроектировано в нижней части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морозильного ларя. При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размораживании снимите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резиновую крышку.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(Резиновая крышка находится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пакете с  аксессуарами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должна быть заранее установлена перед включением морозильного ларя.)</a:t>
            </a: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ПОЖАЛУЙСТА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СОХРАНИТЕ РЕЗИНОВУЮ КРЫШКУ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ВРЕМЯ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ПРОЦЕССА РАЗМОРАЖИВАНИЯ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ВСТАВТЕ ЕЕ СНОВА В СЛИВНОЕ ОТВЕРСТИЕ ПОСЛЕ РАЗМОРАЖИВАНИЯ.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2. Извлеките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сливной шланг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20-25 мм, пока не будет видно отверстие для воды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3. Поворачивайте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сливной шланг,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пока стрелка не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направлена вниз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подставьте емкость для сбора талой воды.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4. После того, как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размораживание завершено,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больше нет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воды выходящей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сливного шланга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поверните сливной шланг стрелкой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вверх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 Установите резиновую крышку в сливное отверстие.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6" y="1382774"/>
            <a:ext cx="4908305" cy="10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ЧИСТКА И УХОД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156937" y="835114"/>
            <a:ext cx="4213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РАЗМОРАЖИВАНИЕ МОРОЗИЛЬНОЙ КАМЕРЫ 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ЧИСТКА И УХОД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748" y="1090301"/>
            <a:ext cx="5096082" cy="280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Перед началом очистки убедитесь,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отключена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электрической сети.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мытье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лейте на него воду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Внутреннюю и наружную поверхности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протереть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мягкой тканью или губкой с теплой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мыльной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водой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Снимите и очистите каждую деталь 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отдельности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мыльной водой. Ни в коем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случае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мыть детали в посудомоечной машине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для очистки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воспламеняющиеся взрывоопасные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или вызывающие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коррозию материалы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такие как растворитель, газ или кислота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    </a:t>
            </a:r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Никогда не используйте воду для мытья компрессора, тщательно протрите его сухой тканью после очистки, чтобы избежать ржавчины..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70" y="1167909"/>
            <a:ext cx="506012" cy="4389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764" y="3877515"/>
            <a:ext cx="5096082" cy="24929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мытья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протрите его насухо и дайте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ему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постоять некоторое время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открытой  дверью.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Позаботьтесь, чтобы дверные уплотнители всегда были чистыми.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Липкие продукты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питания,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касаясь уплотнителя,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могут затем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вызывать прилипание уплотнителя к дверной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рамке морозильной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рвать уплотнитель при открытии двери. Протирайте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уплотнитель мягким моющим средством и теплой водой, затем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насухо вытирайте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Только после того, как дверные уплотнители полностью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высушены, Вы можете включить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сеть.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70" y="5915221"/>
            <a:ext cx="33530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УСТРАНЕНИЕ НЕПОЛАДОК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2625" y="1955800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48732"/>
              </p:ext>
            </p:extLst>
          </p:nvPr>
        </p:nvGraphicFramePr>
        <p:xfrm>
          <a:off x="250806" y="4199991"/>
          <a:ext cx="4869833" cy="2858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3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6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причины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2263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Устройство не работает.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Убедитесь в том, что кабель питания подключен к розетке должным образом.</a:t>
                      </a:r>
                    </a:p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Температура окружающей среды слишком низкая. Попробуйте установить температуру ниже (холоднее).</a:t>
                      </a:r>
                    </a:p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Это является нормой, если морозильная камера не работает во время автоматической </a:t>
                      </a:r>
                      <a:r>
                        <a:rPr lang="ru-RU" sz="11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разморозки</a:t>
                      </a:r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же в течение короткого времени после того, как холодильник включен для защиты компрессора.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Неприятные запахи из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морозильника.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Возможно необходимо произвести чистку. Запахи могут исходить от продуктов, контейнеров, упаковок и т.д.</a:t>
                      </a:r>
                    </a:p>
                  </a:txBody>
                  <a:tcPr marL="44167" marR="4416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339" y="919102"/>
            <a:ext cx="50206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у Вас возникли проблемы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или Вы обеспокоены тем,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морозильная камера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работает неправильно, Вы можете выполнить несколько простых операций, прежде чем обращаться в сервисный центр.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Внимание!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пытайтесь ни при каких обстоятельствах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самостоятельно ремонтировать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Ремонт, выполненный неопытными людьми, может привести к травмам или серьезным неисправностям.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Этот прибор должен обслуживаться уполномоченным инженером авторизованного сервисного центра и должны использоваться только оригинальные запасные части.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Вы не смогли устранить проблему, выполнив нижеуказанные действия, обратитесь к квалифицированному сервисному менеджеру.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81" y="1767558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УСТРАНЕНИЕ НЕПОЛАДОК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2625" y="1955800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98458"/>
              </p:ext>
            </p:extLst>
          </p:nvPr>
        </p:nvGraphicFramePr>
        <p:xfrm>
          <a:off x="250806" y="976869"/>
          <a:ext cx="4869833" cy="60049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3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6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причины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390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Шумы из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морозильной камеры.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Следующие шумы являются нормой: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Шум работы компрессора.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Шум циркуляции воздуха во время работы небольшого вентилятора в морозильной камере или других частях холодильника.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Булькающий звук похож на кипение воды.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Потрескивание во время автоматического размораживания.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Щелчки перед стартом работы компрессора.</a:t>
                      </a: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483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Мотор работающий безостановочно.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В следующих случаях, шум работающего мотора является нормой: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Температура установлена ниже необходимой.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Большой объем теплых продуктов был недавно помещен в холодильник.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Температура окружающей среды очень высока.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Двери открыты продолжительное время, либо часто открываются.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Первое включение холодильника либо включение после длительного перерыва.</a:t>
                      </a: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865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Температура внутри слишком высокая.</a:t>
                      </a: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Возможно, Вы оставили двери открытыми надолго, слишком часто открывали двери, что-то мешает дверям закрыться,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морозильный</a:t>
                      </a:r>
                      <a:r>
                        <a:rPr lang="ru-RU" sz="1100" baseline="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 ларь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установлен без соблюдения необходимой дистанции от стен, электроприборов и </a:t>
                      </a:r>
                      <a:r>
                        <a:rPr lang="ru-RU" sz="1100" dirty="0" err="1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т.д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:a16="http://schemas.microsoft.com/office/drawing/2014/main" xmlns="" val="17172186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Температура внутри слишком низкая.</a:t>
                      </a: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Повысьте температуру на панели управления.</a:t>
                      </a:r>
                    </a:p>
                  </a:txBody>
                  <a:tcPr marL="44167" marR="441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9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154339" y="813921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ТРАНСПОРТИРОВКЕ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BBBDB9-7B6A-4384-AB78-DDEEAD1D18D0}"/>
              </a:ext>
            </a:extLst>
          </p:cNvPr>
          <p:cNvSpPr/>
          <p:nvPr/>
        </p:nvSpPr>
        <p:spPr>
          <a:xfrm>
            <a:off x="61976" y="1100118"/>
            <a:ext cx="5188445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Храните оригинальную упаковку.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Перевозите в оригинальной упаковке, придерживайтесь требований указательных знаков по транспортировке, имеющихся на упаковке.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оригинальная упаковка отсутствует, то примите меры, чтобы уберечь Ваш прибор от внешних ударов. Не  кладите на него тяжести.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во время транспортировки прибор транспортировался горизонтально, его следует укладывать только с левой стороны (если смотреть на переднюю часть двери), и он не должен эксплуатироваться в течение как минимум 4 часов, чтобы хладагент мог осесть.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2C9B470-50C8-414C-AE94-2E97C3D18E43}"/>
              </a:ext>
            </a:extLst>
          </p:cNvPr>
          <p:cNvSpPr/>
          <p:nvPr/>
        </p:nvSpPr>
        <p:spPr>
          <a:xfrm>
            <a:off x="154339" y="3432845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УТИЛИЗАЦИЯ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EA6792C-AF51-418D-BD03-7E01AA18D31C}"/>
              </a:ext>
            </a:extLst>
          </p:cNvPr>
          <p:cNvSpPr/>
          <p:nvPr/>
        </p:nvSpPr>
        <p:spPr>
          <a:xfrm>
            <a:off x="154339" y="3744716"/>
            <a:ext cx="502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Упаковка изготовлена из экологически чистых материалов, которые можно без ущерба для окружающей среды подвергать переработке, складировать на специальных полигонах для хранения отходов и утилизировать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Упаковочные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материалы имеют соответствующую маркировку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Символ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изделии или его упаковке указывает, что оно не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подлежит утилизации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качестве бытовых отходов. Изделие следует сдать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соответствующий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пункт приема электронного и электрооборудования для последующей утилизации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Соблюдая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утилизации изделия, вы поможете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предотвратить причинение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ущерба окружающей среде и здоровью людей,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который возможен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вследствие неподобающего обращения с подобными отходами. За более подробной информацией об утилизации изделия просьба обращаться к местным властям, в службу по вывозу и утилизации отходов или в магазин, в котором вы приобрели изделие.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2113EA-276B-4906-8073-55A62EC6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160" y="6447107"/>
            <a:ext cx="578822" cy="5929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58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 ПОСЛЕ ПРОДАЖИ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46738F-7A66-40F4-ADD2-057798ECED45}"/>
              </a:ext>
            </a:extLst>
          </p:cNvPr>
          <p:cNvSpPr/>
          <p:nvPr/>
        </p:nvSpPr>
        <p:spPr>
          <a:xfrm>
            <a:off x="126183" y="1121698"/>
            <a:ext cx="502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Просим вас придерживаться следующих мер: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При покупке товара требуйте, чтобы продавец поставил свою отметку в гарантийном талоне.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Используйте свое изделие в соответствии с инструкциями по эксплуатации.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Если у Вас возникнут вопросы по изделию, Вы можете обратиться в пункты обслуживания по адресам, указанных в Вашем гарантийном талоне.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По окончании сервисных работ, не забудьте потребовать у сервисного специалиста отметку в гарантийном талоне.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Срок эксплуатации изделия составляет 10 лет (срок хранения запасных частей, которые необходимы для функционирования прибора).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Гарантийный срок изделия указан в Гарантийной Карте, которая вложена с инструкцией по эксплуатации</a:t>
            </a:r>
            <a:r>
              <a:rPr lang="ru-RU" sz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6D46738F-7A66-40F4-ADD2-057798ECED45}"/>
              </a:ext>
            </a:extLst>
          </p:cNvPr>
          <p:cNvSpPr/>
          <p:nvPr/>
        </p:nvSpPr>
        <p:spPr>
          <a:xfrm>
            <a:off x="154340" y="5080042"/>
            <a:ext cx="502066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всю электротехническую продукцию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MAUNFELD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распространяется действие Технического Регламента Таможенного Союза : </a:t>
            </a:r>
            <a:endParaRPr lang="ru-RU" sz="12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 ТС 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004/2011 –  «О безопасности низковольтного </a:t>
            </a:r>
            <a:r>
              <a:rPr lang="ru-RU" sz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оборудования».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 ТС 020/2011 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«Электромагнитная совместимость технических средств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                                                                                                              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 ЕАЭС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037/2016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«Об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ограничении применения опасных веществ в изделиях электротехники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радиоэлектроники».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7EACC1E-6A46-4557-9B6B-EF40528C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85689"/>
              </p:ext>
            </p:extLst>
          </p:nvPr>
        </p:nvGraphicFramePr>
        <p:xfrm>
          <a:off x="159379" y="924901"/>
          <a:ext cx="4989841" cy="507410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678821">
                  <a:extLst>
                    <a:ext uri="{9D8B030D-6E8A-4147-A177-3AD203B41FA5}">
                      <a16:colId xmlns:a16="http://schemas.microsoft.com/office/drawing/2014/main" xmlns="" val="2586921732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818656163"/>
                    </a:ext>
                  </a:extLst>
                </a:gridCol>
                <a:gridCol w="1215395">
                  <a:extLst>
                    <a:ext uri="{9D8B030D-6E8A-4147-A177-3AD203B41FA5}">
                      <a16:colId xmlns:a16="http://schemas.microsoft.com/office/drawing/2014/main" xmlns="" val="3947014886"/>
                    </a:ext>
                  </a:extLst>
                </a:gridCol>
              </a:tblGrid>
              <a:tr h="582245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стр.5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РЕКОМЕНДАЦИИ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МЕРЫ БЕЗОПАСНОСТИ   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МЕРЫ БЕЗОПАСНОСТИ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495388"/>
                  </a:ext>
                </a:extLst>
              </a:tr>
              <a:tr h="464529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стр.8 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ТЕХНИЧЕСКИЕ  ДАННЫЕ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ДАННЫЕ ПО </a:t>
                      </a: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ЭНЕРГОСБЕРЕЖЕНИЮ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ТЕХНИЧЕСКИЕ</a:t>
                      </a:r>
                      <a:r>
                        <a:rPr lang="ru-RU" sz="900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ДАННЫЕ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2887722782"/>
                  </a:ext>
                </a:extLst>
              </a:tr>
              <a:tr h="957974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стр.11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стр.12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стр.13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ПОДКЛЮЧЕНИЕ</a:t>
                      </a:r>
                      <a:r>
                        <a:rPr lang="ru-RU" sz="800" b="0" baseline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К ЭЛЕКТРОСЕТИ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РЕКОМЕНДАЦИИ ПО УСТАНОВКЕ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УСТАНОВКА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МОРОЗИЛЬНОЙ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КАМЕРЫ</a:t>
                      </a:r>
                      <a:endParaRPr lang="ru-RU" sz="800" b="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УСТАНОВКА ПРИБОРА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1161146804"/>
                  </a:ext>
                </a:extLst>
              </a:tr>
              <a:tr h="394576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ОПИСАНИЕ</a:t>
                      </a: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8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МОРОЗИЛЬНОЙ КАМЕРЫ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ОПИСАНИЕ ПРИБОРА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2774174361"/>
                  </a:ext>
                </a:extLst>
              </a:tr>
              <a:tr h="1430896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стр.18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ПЕРВОЕ  ВКЛЮЧЕНИЕ</a:t>
                      </a:r>
                      <a:endParaRPr lang="ru-RU" sz="80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МОРОЗИЛЬНАЯ  КАМЕРА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СОВЕТЫ ПО ЗАМОРАЖИВАНИЮ ПРОДУКТОВ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ВЫКЛЮЧЕНИЕ </a:t>
                      </a:r>
                      <a:r>
                        <a:rPr lang="ru-RU" sz="8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МОРОЗИЛЬНОЙ КАМЕРЫ</a:t>
                      </a:r>
                      <a:endParaRPr lang="ru-RU" sz="80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СОВЕТЫ ПО ЭНЕРГОСБЕРЕЖЕНИЮ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ИСПОЛЬЗОВАНИЕ ПРИБОРА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2475498632"/>
                  </a:ext>
                </a:extLst>
              </a:tr>
              <a:tr h="1226978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ЧИСТКА</a:t>
                      </a: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 УХОД</a:t>
                      </a:r>
                      <a:endParaRPr lang="ru-RU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УСТРАНЕНИЕ НЕПОЛАДОК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ТЕХНИЧЕСКОЕ ОБСЛУЖИВАНИЕ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СЕРВИСНОЕ ОБСЛУЖИВАНИЕ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ОТ ПРОИЗВОДИТЕЛЯ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ТЕХНИЧЕСКОЕ ОБСЛУЖИВАНИЕ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:a16="http://schemas.microsoft.com/office/drawing/2014/main" xmlns="" val="2611121255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F9161FB8-AAA2-4885-9F2C-344E77CA1719}"/>
              </a:ext>
            </a:extLst>
          </p:cNvPr>
          <p:cNvCxnSpPr>
            <a:cxnSpLocks/>
          </p:cNvCxnSpPr>
          <p:nvPr/>
        </p:nvCxnSpPr>
        <p:spPr>
          <a:xfrm>
            <a:off x="420195" y="108665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C087299-C5C2-44AC-925B-421359C10517}"/>
              </a:ext>
            </a:extLst>
          </p:cNvPr>
          <p:cNvCxnSpPr>
            <a:cxnSpLocks/>
          </p:cNvCxnSpPr>
          <p:nvPr/>
        </p:nvCxnSpPr>
        <p:spPr>
          <a:xfrm>
            <a:off x="400050" y="162761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51483FD-945B-4FFF-9EEA-596667504EDF}"/>
              </a:ext>
            </a:extLst>
          </p:cNvPr>
          <p:cNvCxnSpPr>
            <a:cxnSpLocks/>
          </p:cNvCxnSpPr>
          <p:nvPr/>
        </p:nvCxnSpPr>
        <p:spPr>
          <a:xfrm>
            <a:off x="413783" y="1884236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07B63C2-363D-41C3-96B4-19F9AA95B2B1}"/>
              </a:ext>
            </a:extLst>
          </p:cNvPr>
          <p:cNvCxnSpPr>
            <a:cxnSpLocks/>
          </p:cNvCxnSpPr>
          <p:nvPr/>
        </p:nvCxnSpPr>
        <p:spPr>
          <a:xfrm>
            <a:off x="490777" y="2588730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7FF5D31-E4C5-458A-B9D9-6170C31D6104}"/>
              </a:ext>
            </a:extLst>
          </p:cNvPr>
          <p:cNvCxnSpPr>
            <a:cxnSpLocks/>
          </p:cNvCxnSpPr>
          <p:nvPr/>
        </p:nvCxnSpPr>
        <p:spPr>
          <a:xfrm>
            <a:off x="464583" y="211308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EEA14514-25B7-47D6-8C71-7E87580190AB}"/>
              </a:ext>
            </a:extLst>
          </p:cNvPr>
          <p:cNvCxnSpPr>
            <a:cxnSpLocks/>
          </p:cNvCxnSpPr>
          <p:nvPr/>
        </p:nvCxnSpPr>
        <p:spPr>
          <a:xfrm>
            <a:off x="429153" y="3495660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02800BC-431A-4BCB-AE62-0D8E1DD3291D}"/>
              </a:ext>
            </a:extLst>
          </p:cNvPr>
          <p:cNvCxnSpPr>
            <a:cxnSpLocks/>
          </p:cNvCxnSpPr>
          <p:nvPr/>
        </p:nvCxnSpPr>
        <p:spPr>
          <a:xfrm>
            <a:off x="471727" y="421080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FDE0FA0C-8711-44FD-9E42-C5637A1D629A}"/>
              </a:ext>
            </a:extLst>
          </p:cNvPr>
          <p:cNvCxnSpPr>
            <a:cxnSpLocks/>
          </p:cNvCxnSpPr>
          <p:nvPr/>
        </p:nvCxnSpPr>
        <p:spPr>
          <a:xfrm>
            <a:off x="415925" y="1307196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6C087299-C5C2-44AC-925B-421359C10517}"/>
              </a:ext>
            </a:extLst>
          </p:cNvPr>
          <p:cNvCxnSpPr>
            <a:cxnSpLocks/>
          </p:cNvCxnSpPr>
          <p:nvPr/>
        </p:nvCxnSpPr>
        <p:spPr>
          <a:xfrm>
            <a:off x="445595" y="3970701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64583" y="5423551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64583" y="443741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41325" y="234143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50850" y="5671201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71727" y="493777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25450" y="589410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71727" y="514732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38678" y="3072990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57445" y="373958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706B3F25-FAB1-4CFE-949A-B823C88D8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49701"/>
              </p:ext>
            </p:extLst>
          </p:nvPr>
        </p:nvGraphicFramePr>
        <p:xfrm>
          <a:off x="301354" y="1626889"/>
          <a:ext cx="4670324" cy="21250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162">
                  <a:extLst>
                    <a:ext uri="{9D8B030D-6E8A-4147-A177-3AD203B41FA5}">
                      <a16:colId xmlns:a16="http://schemas.microsoft.com/office/drawing/2014/main" xmlns="" val="4065871044"/>
                    </a:ext>
                  </a:extLst>
                </a:gridCol>
                <a:gridCol w="2335162">
                  <a:extLst>
                    <a:ext uri="{9D8B030D-6E8A-4147-A177-3AD203B41FA5}">
                      <a16:colId xmlns:a16="http://schemas.microsoft.com/office/drawing/2014/main" xmlns="" val="3865317695"/>
                    </a:ext>
                  </a:extLst>
                </a:gridCol>
              </a:tblGrid>
              <a:tr h="1888206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Каждая морозильная камера </a:t>
                      </a:r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MAUNFELD имеет уникальный серийный номер.</a:t>
                      </a: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Серийный номер указан на бирке, распложённой  на боковой стенке внутри </a:t>
                      </a:r>
                      <a:r>
                        <a:rPr lang="ru-RU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морозильной камеры.</a:t>
                      </a:r>
                      <a:endParaRPr lang="ru-RU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Дата производства изделия указана в серийном номере изделия.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Серийный номер состоит из букв и цифр:</a:t>
                      </a:r>
                      <a:endParaRPr lang="en-US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Пример: 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894836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44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ОТ ПРОИЗВОДИТЕЛЯ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2DE550F-61D6-4A48-97E8-781DB2FA9D74}"/>
              </a:ext>
            </a:extLst>
          </p:cNvPr>
          <p:cNvSpPr txBox="1"/>
          <p:nvPr/>
        </p:nvSpPr>
        <p:spPr>
          <a:xfrm>
            <a:off x="63031" y="7216908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98B373F-BF08-46A6-8BBE-AB4E0F930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324569"/>
              </p:ext>
            </p:extLst>
          </p:nvPr>
        </p:nvGraphicFramePr>
        <p:xfrm>
          <a:off x="310879" y="3787080"/>
          <a:ext cx="4670324" cy="32170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162">
                  <a:extLst>
                    <a:ext uri="{9D8B030D-6E8A-4147-A177-3AD203B41FA5}">
                      <a16:colId xmlns:a16="http://schemas.microsoft.com/office/drawing/2014/main" xmlns="" val="158412250"/>
                    </a:ext>
                  </a:extLst>
                </a:gridCol>
                <a:gridCol w="2335162">
                  <a:extLst>
                    <a:ext uri="{9D8B030D-6E8A-4147-A177-3AD203B41FA5}">
                      <a16:colId xmlns:a16="http://schemas.microsoft.com/office/drawing/2014/main" xmlns="" val="2918994801"/>
                    </a:ext>
                  </a:extLst>
                </a:gridCol>
              </a:tblGrid>
              <a:tr h="367751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Торговая марка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MAUNFELD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68039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Тип продукции.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Морозильная</a:t>
                      </a:r>
                      <a:r>
                        <a:rPr lang="ru-RU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камера (ларь)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281992"/>
                  </a:ext>
                </a:extLst>
              </a:tr>
              <a:tr h="374084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Модель.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MFL200W; MFL200GR; MFL200X</a:t>
                      </a:r>
                      <a:r>
                        <a:rPr lang="ru-RU" sz="105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3618252"/>
                  </a:ext>
                </a:extLst>
              </a:tr>
              <a:tr h="644507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Уполномоченное изготовителем лицо.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Импортер на территории Российской Федерации.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49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ООО «МАУНФЕЛД РУС»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123182, г. Москва, ул. Щукинская, д. 2, </a:t>
                      </a:r>
                      <a:r>
                        <a:rPr lang="ru-RU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</a:t>
                      </a:r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1, пом. 170, </a:t>
                      </a:r>
                      <a:r>
                        <a:rPr lang="ru-RU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каб</a:t>
                      </a:r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1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www.maunfeld.ru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049" b="0" i="0" u="non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info@maunfeld.ru</a:t>
                      </a:r>
                      <a:endParaRPr lang="ru-RU" sz="1049" b="0" i="0" u="non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ru-RU" u="none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Тел.+ 7 (495) 380 - 19 - 82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905518"/>
                  </a:ext>
                </a:extLst>
              </a:tr>
              <a:tr h="644507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Импортер на территории Республики Беларусь.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"МАУНФЕЛД БАЙ"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220015, РБ, г. Минск, ул. Я. Мавра, д.47, пом.40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www.maunfeld.by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info@maunfeld.by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Тел. +375 17 317-35-35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2821968"/>
                  </a:ext>
                </a:extLst>
              </a:tr>
            </a:tbl>
          </a:graphicData>
        </a:graphic>
      </p:graphicFrame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7F7CB8F1-788D-45AD-BBBC-4256FB9AF77D}"/>
              </a:ext>
            </a:extLst>
          </p:cNvPr>
          <p:cNvCxnSpPr/>
          <p:nvPr/>
        </p:nvCxnSpPr>
        <p:spPr>
          <a:xfrm flipV="1">
            <a:off x="3162819" y="2546895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9354CAB-4A6B-41AF-9702-25A0062393C6}"/>
              </a:ext>
            </a:extLst>
          </p:cNvPr>
          <p:cNvSpPr/>
          <p:nvPr/>
        </p:nvSpPr>
        <p:spPr>
          <a:xfrm>
            <a:off x="2899512" y="2268575"/>
            <a:ext cx="5405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ЗАВОДА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E9F501BF-F3A7-4CBA-B58F-6FA498E5B124}"/>
              </a:ext>
            </a:extLst>
          </p:cNvPr>
          <p:cNvSpPr/>
          <p:nvPr/>
        </p:nvSpPr>
        <p:spPr>
          <a:xfrm>
            <a:off x="3289125" y="3304420"/>
            <a:ext cx="89159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ЕСЯЦ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ПРОИЗВОДСТВА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02B21D8D-0B3A-4C37-9A22-83FBDC30F410}"/>
              </a:ext>
            </a:extLst>
          </p:cNvPr>
          <p:cNvCxnSpPr>
            <a:cxnSpLocks/>
          </p:cNvCxnSpPr>
          <p:nvPr/>
        </p:nvCxnSpPr>
        <p:spPr>
          <a:xfrm flipV="1">
            <a:off x="4422894" y="2545268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C525E38-1AA6-45F9-8522-79979B084676}"/>
              </a:ext>
            </a:extLst>
          </p:cNvPr>
          <p:cNvSpPr/>
          <p:nvPr/>
        </p:nvSpPr>
        <p:spPr>
          <a:xfrm>
            <a:off x="4088607" y="2258589"/>
            <a:ext cx="6543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ПРОДУКТА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77D1CBD4-5E1A-487C-B275-32858262F244}"/>
              </a:ext>
            </a:extLst>
          </p:cNvPr>
          <p:cNvCxnSpPr/>
          <p:nvPr/>
        </p:nvCxnSpPr>
        <p:spPr>
          <a:xfrm flipV="1">
            <a:off x="3031850" y="2714014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30AEF928-B72B-4E06-9977-BC9D53E721D2}"/>
              </a:ext>
            </a:extLst>
          </p:cNvPr>
          <p:cNvCxnSpPr>
            <a:cxnSpLocks/>
          </p:cNvCxnSpPr>
          <p:nvPr/>
        </p:nvCxnSpPr>
        <p:spPr>
          <a:xfrm flipV="1">
            <a:off x="4143905" y="2712886"/>
            <a:ext cx="0" cy="119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E316793-7C33-40FC-A8CF-15EA4DC476C3}"/>
              </a:ext>
            </a:extLst>
          </p:cNvPr>
          <p:cNvCxnSpPr>
            <a:cxnSpLocks/>
          </p:cNvCxnSpPr>
          <p:nvPr/>
        </p:nvCxnSpPr>
        <p:spPr>
          <a:xfrm flipH="1">
            <a:off x="3031850" y="2712885"/>
            <a:ext cx="268602" cy="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131005D4-AB00-41AE-87D1-8A0DC2EDCCDD}"/>
              </a:ext>
            </a:extLst>
          </p:cNvPr>
          <p:cNvCxnSpPr>
            <a:cxnSpLocks/>
          </p:cNvCxnSpPr>
          <p:nvPr/>
        </p:nvCxnSpPr>
        <p:spPr>
          <a:xfrm flipH="1">
            <a:off x="3575776" y="3153793"/>
            <a:ext cx="386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6E72DAEB-6CAF-41D4-A44E-30B63B386B68}"/>
              </a:ext>
            </a:extLst>
          </p:cNvPr>
          <p:cNvCxnSpPr>
            <a:cxnSpLocks/>
          </p:cNvCxnSpPr>
          <p:nvPr/>
        </p:nvCxnSpPr>
        <p:spPr>
          <a:xfrm flipV="1">
            <a:off x="3300452" y="2713112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F2A71CBC-0AF5-4300-B2DB-52B19534912C}"/>
              </a:ext>
            </a:extLst>
          </p:cNvPr>
          <p:cNvCxnSpPr>
            <a:cxnSpLocks/>
          </p:cNvCxnSpPr>
          <p:nvPr/>
        </p:nvCxnSpPr>
        <p:spPr>
          <a:xfrm flipV="1">
            <a:off x="4692838" y="2712885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C6939AC9-B78B-4B33-8499-A06DD44BA833}"/>
              </a:ext>
            </a:extLst>
          </p:cNvPr>
          <p:cNvCxnSpPr>
            <a:cxnSpLocks/>
          </p:cNvCxnSpPr>
          <p:nvPr/>
        </p:nvCxnSpPr>
        <p:spPr>
          <a:xfrm flipH="1">
            <a:off x="4141064" y="2712885"/>
            <a:ext cx="5523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86C51A71-ADE3-40D8-9706-41C3A9967B21}"/>
              </a:ext>
            </a:extLst>
          </p:cNvPr>
          <p:cNvCxnSpPr>
            <a:cxnSpLocks/>
          </p:cNvCxnSpPr>
          <p:nvPr/>
        </p:nvCxnSpPr>
        <p:spPr>
          <a:xfrm flipH="1">
            <a:off x="3313838" y="3153793"/>
            <a:ext cx="2619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F50D492E-512F-465F-96F1-915EF102BB79}"/>
              </a:ext>
            </a:extLst>
          </p:cNvPr>
          <p:cNvCxnSpPr>
            <a:cxnSpLocks/>
          </p:cNvCxnSpPr>
          <p:nvPr/>
        </p:nvCxnSpPr>
        <p:spPr>
          <a:xfrm>
            <a:off x="3440045" y="3152804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111643D-6E7F-4671-98EA-FE4E06E863DB}"/>
              </a:ext>
            </a:extLst>
          </p:cNvPr>
          <p:cNvSpPr/>
          <p:nvPr/>
        </p:nvSpPr>
        <p:spPr>
          <a:xfrm>
            <a:off x="3270294" y="3291907"/>
            <a:ext cx="36260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</a:t>
            </a:r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E827CB90-F0AF-40B6-83BD-86DAC797D693}"/>
              </a:ext>
            </a:extLst>
          </p:cNvPr>
          <p:cNvCxnSpPr>
            <a:cxnSpLocks/>
          </p:cNvCxnSpPr>
          <p:nvPr/>
        </p:nvCxnSpPr>
        <p:spPr>
          <a:xfrm flipH="1">
            <a:off x="3871983" y="3155519"/>
            <a:ext cx="2714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57247822-0B73-4EED-B954-3380BBFB68E4}"/>
              </a:ext>
            </a:extLst>
          </p:cNvPr>
          <p:cNvCxnSpPr>
            <a:cxnSpLocks/>
          </p:cNvCxnSpPr>
          <p:nvPr/>
        </p:nvCxnSpPr>
        <p:spPr>
          <a:xfrm>
            <a:off x="4007715" y="3152136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DA3EA281-1641-40F7-9760-0F7AAB4EAA5E}"/>
              </a:ext>
            </a:extLst>
          </p:cNvPr>
          <p:cNvSpPr/>
          <p:nvPr/>
        </p:nvSpPr>
        <p:spPr>
          <a:xfrm>
            <a:off x="3813590" y="3303009"/>
            <a:ext cx="388248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ДАТА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A86985CA-B72D-4CED-8B0A-B23D89EB617A}"/>
              </a:ext>
            </a:extLst>
          </p:cNvPr>
          <p:cNvCxnSpPr>
            <a:cxnSpLocks/>
          </p:cNvCxnSpPr>
          <p:nvPr/>
        </p:nvCxnSpPr>
        <p:spPr>
          <a:xfrm>
            <a:off x="3313878" y="3015024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26AC96D6-0CFF-4903-A543-9B6D667A71F0}"/>
              </a:ext>
            </a:extLst>
          </p:cNvPr>
          <p:cNvCxnSpPr>
            <a:cxnSpLocks/>
          </p:cNvCxnSpPr>
          <p:nvPr/>
        </p:nvCxnSpPr>
        <p:spPr>
          <a:xfrm>
            <a:off x="3585300" y="3015024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DBDBCAC1-208B-4BF4-B38D-8DEEB0D05A56}"/>
              </a:ext>
            </a:extLst>
          </p:cNvPr>
          <p:cNvCxnSpPr>
            <a:cxnSpLocks/>
          </p:cNvCxnSpPr>
          <p:nvPr/>
        </p:nvCxnSpPr>
        <p:spPr>
          <a:xfrm>
            <a:off x="3867221" y="3012643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CCD30FCD-CDBB-4B9E-9BD7-F2B0CBEBF4B6}"/>
              </a:ext>
            </a:extLst>
          </p:cNvPr>
          <p:cNvCxnSpPr>
            <a:cxnSpLocks/>
          </p:cNvCxnSpPr>
          <p:nvPr/>
        </p:nvCxnSpPr>
        <p:spPr>
          <a:xfrm>
            <a:off x="4141064" y="3017405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E996B567-8B5D-4818-9FB2-D17686D39DC5}"/>
              </a:ext>
            </a:extLst>
          </p:cNvPr>
          <p:cNvCxnSpPr>
            <a:cxnSpLocks/>
          </p:cNvCxnSpPr>
          <p:nvPr/>
        </p:nvCxnSpPr>
        <p:spPr>
          <a:xfrm>
            <a:off x="3726728" y="3152136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16">
            <a:extLst>
              <a:ext uri="{FF2B5EF4-FFF2-40B4-BE49-F238E27FC236}">
                <a16:creationId xmlns:a16="http://schemas.microsoft.com/office/drawing/2014/main" xmlns="" id="{25AE8ECF-608B-4DE4-9EF4-660C40351EE1}"/>
              </a:ext>
            </a:extLst>
          </p:cNvPr>
          <p:cNvSpPr txBox="1"/>
          <p:nvPr/>
        </p:nvSpPr>
        <p:spPr>
          <a:xfrm>
            <a:off x="2935799" y="2729584"/>
            <a:ext cx="223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XXXXXXXXXXXX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534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344"/>
            <a:ext cx="5327650" cy="50843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236538" y="512783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9B2A378-4577-4FA7-B085-7B70A505522C}"/>
              </a:ext>
            </a:extLst>
          </p:cNvPr>
          <p:cNvSpPr/>
          <p:nvPr/>
        </p:nvSpPr>
        <p:spPr>
          <a:xfrm>
            <a:off x="236538" y="3927506"/>
            <a:ext cx="5005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 всем вопросам технического обслуживания, приобретения аксессуаров, а также по вопросам, связанным с региональным сервисным обслуживанием техники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MAUNFELD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просим вас обращаться в ближайшую авторизованную сервисную службу.</a:t>
            </a:r>
          </a:p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Наши специалисты помогут вам в кратчайшие сроки.</a:t>
            </a:r>
          </a:p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Список сервисных центров смотрите на сайте: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6FB6C9C-3FDD-4761-9B74-471F808C4AF9}"/>
              </a:ext>
            </a:extLst>
          </p:cNvPr>
          <p:cNvSpPr/>
          <p:nvPr/>
        </p:nvSpPr>
        <p:spPr>
          <a:xfrm>
            <a:off x="261497" y="6697810"/>
            <a:ext cx="50053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оставляет за собой право на внесение изменений в инструкции по эксплуатации.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DA4C005-6A39-499A-87B7-565550530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2" y="571646"/>
            <a:ext cx="4400726" cy="29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37395" y="1498904"/>
            <a:ext cx="51330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Данный прибор был протестирован и сертифицирован в соответствии со всеми действующими стандартами по электрической части и стандартами безопасности.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Данный прибор должен быть установлен и подключён в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соответствии с действующими правилами.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Следуйте инструкции по эксплуатации и храните его в безопасном месте для решения проблем, которые могут возникнуть в будущем.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Производитель, равно как импортер,  не несут ответственности перед конечным пользователем, если он по каким-то причинам не ознакомился с Руководством должным образом или оно было утеряно, испорчено, что препятствует ознакомлению с Руководством.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Данный прибор предназначен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в домашнем хозяйстве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аналогичных условиях,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таких как кухонные зоны для персонала в магазинах, офисах и других фермерских домах с рабочей средой, а также клиентами в гостиницах, мотелях и других жилых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помещениях.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Перед началом эксплуатации удалите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упаковочные  ленты,  скотч  и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наклейки.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Остатки  клея  после  удаления  наклеек  и  скотча  можно  легко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смыть, нанеся небольшое количество жидкого моющего средства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для  посуды  и  слегка  потерев.  Внутренние  стенки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камеры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можно  вымыть  раствором  теплой  мыльной воды с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пищевой содой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(1 чайная ложка соды на литр воды)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Затем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протрите влажной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тряпкой и вытрите насухо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5" y="2112003"/>
            <a:ext cx="507723" cy="437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388A87A-420B-4B74-B451-1729125B0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54268" y="444589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9C44CEF-D4C5-40EB-B8E0-66DA95F6BA98}"/>
              </a:ext>
            </a:extLst>
          </p:cNvPr>
          <p:cNvSpPr/>
          <p:nvPr/>
        </p:nvSpPr>
        <p:spPr>
          <a:xfrm>
            <a:off x="54268" y="813921"/>
            <a:ext cx="488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ВНИМАТЕЛЬНО ОЗНАКОМЬТЕСЬ С ИНСТРУКЦИЕЙ И СОХРАНИТЕ ЕЕ ДЛЯ ДАЛЬНЕЙШЕГО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ИСПОЛЬЗОВАНИЯ!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37395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661041-CE50-4E04-86C2-DCAB2BABB60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388A87A-420B-4B74-B451-1729125B0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54268" y="444589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9C44CEF-D4C5-40EB-B8E0-66DA95F6BA98}"/>
              </a:ext>
            </a:extLst>
          </p:cNvPr>
          <p:cNvSpPr/>
          <p:nvPr/>
        </p:nvSpPr>
        <p:spPr>
          <a:xfrm>
            <a:off x="54268" y="813921"/>
            <a:ext cx="488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ВНИМАТЕЛЬНО ОЗНАКОМЬТЕСЬ С ИНСТРУКЦИЕЙ И СОХРАНИТЕ ЕЕ ДЛЯ ДАЛЬНЕЙШЕГО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ИСПОЛЬЗОВАНИЯ!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37395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1661041-CE50-4E04-86C2-DCAB2BABB60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911" y="1512215"/>
            <a:ext cx="5055827" cy="44012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Дайте прибору простоять 1 час с открытыми дверьми, чтобы он просох и проветрился.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используйте  острые  инструменты,  растворители,  горючие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жидкости  и  металлические  щетки  для  удаления  остатков  клея,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так  как  это  может  повредить  поверхность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распаковки прибора убедитесь, что отсутствуют видимые повреждения. Если прибор был повреждён во время транспортировки, не используйте его, обратитесь к поставщику немедленно. В этом случае сохраните все упаковочные материалы.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Чтобы исключить возможность </a:t>
            </a:r>
            <a:r>
              <a:rPr lang="ru-RU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травмирования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нанесения материального ущерба, прибор должны распаковывать и устанавливать два человека. </a:t>
            </a: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 установки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необходимо  тщательно его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протереть перед использованием.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использовании в первый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раз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может иметь запах. После включения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начала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охлаждения запах выветрится.</a:t>
            </a: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 первом включении или  после  долго  перерыва работы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дайте ему  проработать  не  менее  2  часов перед загрузкой продуктов в него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-5-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82" y="859996"/>
            <a:ext cx="5048823" cy="61863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Ваша безопасность важна для нас. Пожалуйста, внимательно прочитайте приведённую информацию перед установкой,  включением и использованием.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Изготовитель не несёт ответственности за неправильную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установку и использование.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Гарантия на данный прибор действительна только при его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бытовом использовании.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Никогда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не используйте механические или иные приспособления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для ускорения процесса оттаивания, если иное не одобрено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изготовителем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располагайте продукты вблизи от распределителя холодного   воздуха.  Соблюдайте размещение допустимого количества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продуктов, чтобы обеспечить нормальную циркуляцию воздуха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Держите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вентиляционные отверстия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открытыми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закрывайте щель между краем ларя и полом, поскольку в холодильный агрегат должен быть обеспечен доступ охлаждающего воздуха.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Промежуток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между вентиляционной решеткой и стеной должен составлять минимум 20 см. Этот промежуток ни в коем случае нельзя заставлять, а вентиляционные отверстия нельзя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закрывать.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Минимальное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расстояние вокруг прибора должно составлять 20 мм для обеспечения достаточной теплоотдачи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предназначен для использования людьми с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физическими или психическими недостатками, а так же лицами с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недостаточным опытом и знаниями (включая детей). Таким людям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можно позволить использование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присмотром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ответственных лиц отвечающих за их безопасность.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открытом воздухе или под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дождем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не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для эксплуатации в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неотапливаемых помещениях или гаражах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98" y="1571054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-6-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83" y="1088596"/>
            <a:ext cx="5048822" cy="54476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пытайтесь ремонтировать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морозильный ларь самостоятельно.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Это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опасно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для вас и технических параметров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изделия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 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Любое повреждение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кабеля может привести к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короткому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замыканию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возгоранию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или поражению электрическим током.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поврежденный или старый штепсель.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тяните, не сгибайте и не повреждайте шнур.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повреждении шнура обратитесь к техническому специалисту,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обладающему соответствующими знаниями и полномочиями.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вставляйте и не извлекайте штепсель из розетки мокрыми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руками во избежание повреждений электрическим током!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Этот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 для использования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взрослыми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не позволяйте детям играть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перемещайте устройство, потянув за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крышку или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ручку.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перегружайте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ящики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храните стеклянные бутылки или банки с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напитками (особенно газированные напитки) в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морозильной  камере.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947" y="2501011"/>
            <a:ext cx="984471" cy="908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12" y="2512568"/>
            <a:ext cx="3416514" cy="7948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947" y="5555996"/>
            <a:ext cx="1060776" cy="7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-7-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340" y="1062399"/>
            <a:ext cx="5020666" cy="48936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(ларь)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содержит  небольшое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хладагента  (R600a) в холодильном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контуре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(ларь) содержит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хладагент  R600a, который не опасен для окружающей среды, но горюч. Убедитесь, что  трубки с  хладагентом  не  были  повреждены  во  время  транспортировки  и  монтажа,  иначе  утечка  хладагента  может привести к  пожару.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случае если утечка хладагента (R600a) произошла, то не держите зажженные свечи, лампы и другие предметы с открытым пламенем и  иные  источники  воспламенения  возле холодильника  и  тщательно  проветрите  помещение,  чтобы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избежать риска возникновения пожара и повреждения глаз.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храните 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предметы, которые обладают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легковоспламеняющимся составом (например, спреи и аэрозоли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или взрывчатые вещества).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Количество хладагента 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указано на этикетке внутри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65" y="1410408"/>
            <a:ext cx="782555" cy="63965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9C44CEF-D4C5-40EB-B8E0-66DA95F6BA98}"/>
              </a:ext>
            </a:extLst>
          </p:cNvPr>
          <p:cNvSpPr/>
          <p:nvPr/>
        </p:nvSpPr>
        <p:spPr>
          <a:xfrm>
            <a:off x="154338" y="813921"/>
            <a:ext cx="4787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ХЛАДАГЕНТ И РИСК ВОЗНИКНОВЕНИЯ ПОЖАРА</a:t>
            </a:r>
          </a:p>
        </p:txBody>
      </p:sp>
    </p:spTree>
    <p:extLst>
      <p:ext uri="{BB962C8B-B14F-4D97-AF65-F5344CB8AC3E}">
        <p14:creationId xmlns:p14="http://schemas.microsoft.com/office/powerpoint/2010/main" val="26749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E117037-5C6C-4471-8492-B9E3F09BDAD4}"/>
              </a:ext>
            </a:extLst>
          </p:cNvPr>
          <p:cNvSpPr/>
          <p:nvPr/>
        </p:nvSpPr>
        <p:spPr>
          <a:xfrm>
            <a:off x="-602276" y="3295487"/>
            <a:ext cx="5575781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 indent="-177800" algn="ctr">
              <a:lnSpc>
                <a:spcPts val="125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MFL200W/GR</a:t>
            </a:r>
            <a:endParaRPr lang="ru-RU" sz="34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FC5BB6D-A453-4FCF-840F-28BA262F1EC6}"/>
              </a:ext>
            </a:extLst>
          </p:cNvPr>
          <p:cNvSpPr/>
          <p:nvPr/>
        </p:nvSpPr>
        <p:spPr>
          <a:xfrm>
            <a:off x="54268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РАСШИФРОВКА АББРЕВИАТУР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F01BBCF-7B70-4002-839E-B6C1310256D2}"/>
              </a:ext>
            </a:extLst>
          </p:cNvPr>
          <p:cNvCxnSpPr>
            <a:cxnSpLocks/>
          </p:cNvCxnSpPr>
          <p:nvPr/>
        </p:nvCxnSpPr>
        <p:spPr>
          <a:xfrm>
            <a:off x="1132518" y="3590479"/>
            <a:ext cx="6284" cy="213552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4E3BA5-65E9-440B-857E-CE8F79EE0076}"/>
              </a:ext>
            </a:extLst>
          </p:cNvPr>
          <p:cNvSpPr txBox="1"/>
          <p:nvPr/>
        </p:nvSpPr>
        <p:spPr>
          <a:xfrm>
            <a:off x="1146265" y="5429191"/>
            <a:ext cx="424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 – </a:t>
            </a:r>
            <a:r>
              <a:rPr lang="ru-RU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ОБОЗНАЧЕНИЕ ПРОИЗВОДСТВЕННОЙ ПЛОЩАДКИ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49402A6-FA56-4397-8C4D-0A58363FB680}"/>
              </a:ext>
            </a:extLst>
          </p:cNvPr>
          <p:cNvSpPr txBox="1"/>
          <p:nvPr/>
        </p:nvSpPr>
        <p:spPr>
          <a:xfrm>
            <a:off x="1437987" y="4963952"/>
            <a:ext cx="371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REE-STANDING -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ОТДЕЛЬНОСТОЯЩИЙ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16AD3625-DF2C-44FC-BD58-A423B766E949}"/>
              </a:ext>
            </a:extLst>
          </p:cNvPr>
          <p:cNvCxnSpPr>
            <a:cxnSpLocks/>
          </p:cNvCxnSpPr>
          <p:nvPr/>
        </p:nvCxnSpPr>
        <p:spPr>
          <a:xfrm>
            <a:off x="1393476" y="3606380"/>
            <a:ext cx="6924" cy="170708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84CE141B-2632-4305-8C82-E24410CF52CC}"/>
              </a:ext>
            </a:extLst>
          </p:cNvPr>
          <p:cNvCxnSpPr>
            <a:cxnSpLocks/>
          </p:cNvCxnSpPr>
          <p:nvPr/>
        </p:nvCxnSpPr>
        <p:spPr>
          <a:xfrm>
            <a:off x="1400400" y="5301372"/>
            <a:ext cx="3243884" cy="120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F29CED5A-F6FF-4BCF-BF3F-FEA709E5608D}"/>
              </a:ext>
            </a:extLst>
          </p:cNvPr>
          <p:cNvCxnSpPr>
            <a:cxnSpLocks/>
          </p:cNvCxnSpPr>
          <p:nvPr/>
        </p:nvCxnSpPr>
        <p:spPr>
          <a:xfrm>
            <a:off x="1148327" y="5721359"/>
            <a:ext cx="366546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2102586" y="3589308"/>
            <a:ext cx="0" cy="55510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0D1DC97-8B64-4CF9-83B5-06D9DA65A6ED}"/>
              </a:ext>
            </a:extLst>
          </p:cNvPr>
          <p:cNvSpPr txBox="1"/>
          <p:nvPr/>
        </p:nvSpPr>
        <p:spPr>
          <a:xfrm>
            <a:off x="2185614" y="3866862"/>
            <a:ext cx="2537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200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ЛИТРАЖ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844AB32-8004-455D-818E-E1463CC5BA83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-8-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82025F78-A052-4A88-8126-678C8562F3A0}"/>
              </a:ext>
            </a:extLst>
          </p:cNvPr>
          <p:cNvCxnSpPr>
            <a:cxnSpLocks/>
          </p:cNvCxnSpPr>
          <p:nvPr/>
        </p:nvCxnSpPr>
        <p:spPr>
          <a:xfrm>
            <a:off x="2928294" y="1370641"/>
            <a:ext cx="0" cy="170184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5E234908-56F2-4393-A8A1-09603851AFE3}"/>
              </a:ext>
            </a:extLst>
          </p:cNvPr>
          <p:cNvCxnSpPr>
            <a:cxnSpLocks/>
          </p:cNvCxnSpPr>
          <p:nvPr/>
        </p:nvCxnSpPr>
        <p:spPr>
          <a:xfrm flipV="1">
            <a:off x="1022140" y="1373307"/>
            <a:ext cx="1925208" cy="137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D310482-4745-4F24-91D4-6264C3444163}"/>
              </a:ext>
            </a:extLst>
          </p:cNvPr>
          <p:cNvSpPr txBox="1"/>
          <p:nvPr/>
        </p:nvSpPr>
        <p:spPr>
          <a:xfrm>
            <a:off x="-1" y="7258509"/>
            <a:ext cx="186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3E1391BF-A7E6-4FDA-B8E2-FC4FA09E0303}"/>
              </a:ext>
            </a:extLst>
          </p:cNvPr>
          <p:cNvCxnSpPr>
            <a:cxnSpLocks/>
          </p:cNvCxnSpPr>
          <p:nvPr/>
        </p:nvCxnSpPr>
        <p:spPr>
          <a:xfrm flipV="1">
            <a:off x="2102603" y="4168163"/>
            <a:ext cx="1885454" cy="1156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616FD0FD-EFFA-41AB-A245-6F796BE8FB6E}"/>
              </a:ext>
            </a:extLst>
          </p:cNvPr>
          <p:cNvCxnSpPr>
            <a:cxnSpLocks/>
          </p:cNvCxnSpPr>
          <p:nvPr/>
        </p:nvCxnSpPr>
        <p:spPr>
          <a:xfrm flipV="1">
            <a:off x="1790031" y="3589308"/>
            <a:ext cx="625110" cy="117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616FD0FD-EFFA-41AB-A245-6F796BE8FB6E}"/>
              </a:ext>
            </a:extLst>
          </p:cNvPr>
          <p:cNvCxnSpPr>
            <a:cxnSpLocks/>
          </p:cNvCxnSpPr>
          <p:nvPr/>
        </p:nvCxnSpPr>
        <p:spPr>
          <a:xfrm flipV="1">
            <a:off x="2392095" y="3058697"/>
            <a:ext cx="1062177" cy="117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770F9CA-853B-4809-8A10-A52F3926EE54}"/>
              </a:ext>
            </a:extLst>
          </p:cNvPr>
          <p:cNvSpPr txBox="1"/>
          <p:nvPr/>
        </p:nvSpPr>
        <p:spPr>
          <a:xfrm>
            <a:off x="1149129" y="1388304"/>
            <a:ext cx="189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 </a:t>
            </a:r>
            <a:r>
              <a:rPr lang="en-US" sz="1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</a:t>
            </a:r>
            <a:r>
              <a:rPr lang="en-US" sz="1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HITE</a:t>
            </a:r>
            <a:r>
              <a:rPr lang="en-US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БЕЛЫЙ</a:t>
            </a:r>
            <a:endParaRPr lang="en-US" sz="11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4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GR</a:t>
            </a:r>
            <a:r>
              <a:rPr lang="en-US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11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US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REY</a:t>
            </a:r>
            <a:r>
              <a:rPr lang="en-US" sz="11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СЕРЫЙ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1651577" y="3599639"/>
            <a:ext cx="0" cy="96134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E1391BF-A7E6-4FDA-B8E2-FC4FA09E0303}"/>
              </a:ext>
            </a:extLst>
          </p:cNvPr>
          <p:cNvCxnSpPr>
            <a:cxnSpLocks/>
          </p:cNvCxnSpPr>
          <p:nvPr/>
        </p:nvCxnSpPr>
        <p:spPr>
          <a:xfrm flipV="1">
            <a:off x="1651577" y="4549422"/>
            <a:ext cx="1236192" cy="1156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49402A6-FA56-4397-8C4D-0A58363FB680}"/>
              </a:ext>
            </a:extLst>
          </p:cNvPr>
          <p:cNvSpPr txBox="1"/>
          <p:nvPr/>
        </p:nvSpPr>
        <p:spPr>
          <a:xfrm>
            <a:off x="1666830" y="4247428"/>
            <a:ext cx="137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</a:t>
            </a:r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АРЬ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8411</TotalTime>
  <Words>4079</Words>
  <Application>Microsoft Office PowerPoint</Application>
  <PresentationFormat>Произвольный</PresentationFormat>
  <Paragraphs>611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RF maunfeld</dc:creator>
  <cp:lastModifiedBy>User</cp:lastModifiedBy>
  <cp:revision>734</cp:revision>
  <cp:lastPrinted>2019-12-31T07:39:53Z</cp:lastPrinted>
  <dcterms:created xsi:type="dcterms:W3CDTF">2018-04-11T15:11:13Z</dcterms:created>
  <dcterms:modified xsi:type="dcterms:W3CDTF">2020-03-23T07:24:30Z</dcterms:modified>
</cp:coreProperties>
</file>